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rchitects Daughter" charset="0"/>
      <p:regular r:id="rId11"/>
    </p:embeddedFont>
    <p:embeddedFont>
      <p:font typeface="Comfortaa" charset="0"/>
      <p:regular r:id="rId12"/>
      <p:bold r:id="rId13"/>
    </p:embeddedFont>
    <p:embeddedFont>
      <p:font typeface="Open Sans" charset="0"/>
      <p:regular r:id="rId14"/>
      <p:bold r:id="rId15"/>
      <p:italic r:id="rId16"/>
      <p:boldItalic r:id="rId17"/>
    </p:embeddedFont>
    <p:embeddedFont>
      <p:font typeface="Playfair Display" charset="0"/>
      <p:regular r:id="rId18"/>
      <p:bold r:id="rId19"/>
      <p:italic r:id="rId20"/>
      <p:boldItalic r:id="rId21"/>
    </p:embeddedFont>
    <p:embeddedFont>
      <p:font typeface="Bree Serif" charset="0"/>
      <p:regular r:id="rId22"/>
    </p:embeddedFont>
    <p:embeddedFont>
      <p:font typeface="Cambria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gcgzmgbqLKdOZQDqIg4gOeFqq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D6B0A65-25AD-4272-A9D9-F53C168DD214}">
  <a:tblStyle styleId="{6D6B0A65-25AD-4272-A9D9-F53C168DD2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9DB5391-ACF9-4F0B-B1FB-94AFF44A0F7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4FA78CF-5136-473F-A188-8D356A7A43CB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21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14916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7353d32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7353d32b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d7d641a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d7d641a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7353d32b4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7353d32b4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9e4194c0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99e4194c0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7353d32b4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a7353d32b4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7353d32b4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7353d32b4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7353d32b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7353d32b4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printcalculator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T5M3MiPfW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nP1nzCqoT9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tprintcalculator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subTitle" idx="1"/>
          </p:nvPr>
        </p:nvSpPr>
        <p:spPr>
          <a:xfrm>
            <a:off x="135600" y="290325"/>
            <a:ext cx="4965900" cy="2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 dirty="0">
                <a:solidFill>
                  <a:srgbClr val="20124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Ecological Footprint portfolio</a:t>
            </a:r>
            <a:endParaRPr sz="4000" b="1" dirty="0">
              <a:solidFill>
                <a:srgbClr val="20124D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500" b="1" dirty="0">
                <a:solidFill>
                  <a:srgbClr val="20124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U2 L10</a:t>
            </a:r>
            <a:endParaRPr sz="3500" b="1" dirty="0">
              <a:solidFill>
                <a:srgbClr val="20124D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100" b="1" dirty="0">
              <a:solidFill>
                <a:srgbClr val="98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35600" y="4338750"/>
            <a:ext cx="8708100" cy="406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When completed you will submit this portfolio in the connexus dropbox.</a:t>
            </a:r>
            <a:endParaRPr sz="1800" b="0" i="0" u="none" strike="noStrike" cap="non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39525" y="4649550"/>
            <a:ext cx="1746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Image from  NRDC Copyright Yuko Hirao 2014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35600" y="3943100"/>
            <a:ext cx="27084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Image from Dreamstime.com</a:t>
            </a:r>
            <a:endParaRPr sz="1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7353d32b4_0_6"/>
          <p:cNvSpPr/>
          <p:nvPr/>
        </p:nvSpPr>
        <p:spPr>
          <a:xfrm>
            <a:off x="112900" y="112900"/>
            <a:ext cx="8949000" cy="933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A2C4C9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a7353d32b4_0_6"/>
          <p:cNvSpPr txBox="1">
            <a:spLocks noGrp="1"/>
          </p:cNvSpPr>
          <p:nvPr>
            <p:ph type="ctrTitle"/>
          </p:nvPr>
        </p:nvSpPr>
        <p:spPr>
          <a:xfrm>
            <a:off x="533400" y="278950"/>
            <a:ext cx="8077200" cy="625800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latin typeface="Comfortaa"/>
                <a:ea typeface="Comfortaa"/>
                <a:cs typeface="Comfortaa"/>
                <a:sym typeface="Comfortaa"/>
              </a:rPr>
              <a:t>Personal Ecological Footprint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4" name="Google Shape;64;ga7353d32b4_0_6"/>
          <p:cNvSpPr txBox="1"/>
          <p:nvPr/>
        </p:nvSpPr>
        <p:spPr>
          <a:xfrm>
            <a:off x="112900" y="1498350"/>
            <a:ext cx="8949000" cy="35202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5" name="Google Shape;65;ga7353d32b4_0_6"/>
          <p:cNvSpPr/>
          <p:nvPr/>
        </p:nvSpPr>
        <p:spPr>
          <a:xfrm>
            <a:off x="112900" y="1101800"/>
            <a:ext cx="1388400" cy="38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74E1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Overview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ga7353d32b4_0_6"/>
          <p:cNvSpPr txBox="1"/>
          <p:nvPr/>
        </p:nvSpPr>
        <p:spPr>
          <a:xfrm rot="-5400000">
            <a:off x="-370950" y="467800"/>
            <a:ext cx="101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" name="Google Shape;67;ga7353d32b4_0_6"/>
          <p:cNvSpPr txBox="1"/>
          <p:nvPr/>
        </p:nvSpPr>
        <p:spPr>
          <a:xfrm>
            <a:off x="192375" y="1573125"/>
            <a:ext cx="8819100" cy="33606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 to </a:t>
            </a:r>
            <a:r>
              <a:rPr lang="en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http://www.footprintcalculator.org/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Click the "Take The First Step" button to start the Ecological Footprint quiz.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Answer all questions to the best of your ability.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the following information from your results.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your Earth Overshoot Day?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many Earths would be required if everyone in the world lived in a similar fashion?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your Ecological Footprint, your Carbon Footprint, and your Carbon Footprint Percentage?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Click the arrow on the right-hand side of the screen to view details on each category.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Answer the analysis questions on Slides #3-5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Submit all results and answers to the questions into the dropbox.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ga7353d32b4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2566" y="293350"/>
            <a:ext cx="386734" cy="6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a7353d32b4_0_6"/>
          <p:cNvSpPr txBox="1"/>
          <p:nvPr/>
        </p:nvSpPr>
        <p:spPr>
          <a:xfrm>
            <a:off x="8449300" y="414250"/>
            <a:ext cx="6126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Image from PNGkey</a:t>
            </a:r>
            <a:endParaRPr sz="700"/>
          </a:p>
        </p:txBody>
      </p:sp>
      <p:sp>
        <p:nvSpPr>
          <p:cNvPr id="70" name="Google Shape;70;ga7353d32b4_0_6"/>
          <p:cNvSpPr txBox="1"/>
          <p:nvPr/>
        </p:nvSpPr>
        <p:spPr>
          <a:xfrm>
            <a:off x="334925" y="210675"/>
            <a:ext cx="762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#2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d7d641a69_0_0"/>
          <p:cNvSpPr txBox="1">
            <a:spLocks noGrp="1"/>
          </p:cNvSpPr>
          <p:nvPr>
            <p:ph type="subTitle" idx="1"/>
          </p:nvPr>
        </p:nvSpPr>
        <p:spPr>
          <a:xfrm>
            <a:off x="409725" y="165175"/>
            <a:ext cx="7582800" cy="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#3 Ecological Footprint  Pre-Activity</a:t>
            </a:r>
            <a:endParaRPr/>
          </a:p>
        </p:txBody>
      </p:sp>
      <p:sp>
        <p:nvSpPr>
          <p:cNvPr id="76" name="Google Shape;76;gbd7d641a69_0_0"/>
          <p:cNvSpPr txBox="1"/>
          <p:nvPr/>
        </p:nvSpPr>
        <p:spPr>
          <a:xfrm>
            <a:off x="726050" y="745675"/>
            <a:ext cx="298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980000"/>
                </a:solidFill>
              </a:rPr>
              <a:t>Answer in complete sentences.</a:t>
            </a:r>
            <a:endParaRPr/>
          </a:p>
        </p:txBody>
      </p:sp>
      <p:graphicFrame>
        <p:nvGraphicFramePr>
          <p:cNvPr id="77" name="Google Shape;77;gbd7d641a69_0_0"/>
          <p:cNvGraphicFramePr/>
          <p:nvPr>
            <p:extLst>
              <p:ext uri="{D42A27DB-BD31-4B8C-83A1-F6EECF244321}">
                <p14:modId xmlns:p14="http://schemas.microsoft.com/office/powerpoint/2010/main" val="1038487036"/>
              </p:ext>
            </p:extLst>
          </p:nvPr>
        </p:nvGraphicFramePr>
        <p:xfrm>
          <a:off x="409725" y="1206150"/>
          <a:ext cx="7781775" cy="3699545"/>
        </p:xfrm>
        <a:graphic>
          <a:graphicData uri="http://schemas.openxmlformats.org/drawingml/2006/table">
            <a:tbl>
              <a:tblPr>
                <a:noFill/>
                <a:tableStyleId>{6D6B0A65-25AD-4272-A9D9-F53C168DD214}</a:tableStyleId>
              </a:tblPr>
              <a:tblGrid>
                <a:gridCol w="2545275"/>
                <a:gridCol w="5236500"/>
              </a:tblGrid>
              <a:tr h="183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dirty="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points</a:t>
                      </a:r>
                      <a:endParaRPr sz="1300" b="1" dirty="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dirty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 Watch this video:</a:t>
                      </a:r>
                      <a:endParaRPr sz="1300" dirty="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sng" dirty="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Footprint Accounts-Ecological Balance Sheets 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300"/>
                        <a:buFont typeface="Open Sans"/>
                        <a:buAutoNum type="arabicPeriod"/>
                      </a:pPr>
                      <a:r>
                        <a:rPr lang="en" sz="1300" dirty="0" smtClean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Why is it important to understand how the carbon footprint places demands on our planet?  </a:t>
                      </a:r>
                    </a:p>
                    <a:p>
                      <a:pPr marL="4318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300"/>
                        <a:buFont typeface="Arial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</a:t>
                      </a:r>
                      <a:r>
                        <a:rPr lang="en" sz="1300" dirty="0" smtClean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 enable on to understand the competing</a:t>
                      </a:r>
                      <a:r>
                        <a:rPr lang="en" sz="1300" baseline="0" dirty="0" smtClean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demands on the planet that help in understanding and managing resources in the planet. </a:t>
                      </a:r>
                      <a:r>
                        <a:rPr lang="en-US" sz="1300" baseline="0" dirty="0" smtClean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</a:t>
                      </a:r>
                      <a:r>
                        <a:rPr lang="en" sz="1300" baseline="0" dirty="0" smtClean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his helps in making appropriate decision and create a prosperous environments for the residence. </a:t>
                      </a:r>
                    </a:p>
                    <a:p>
                      <a:pPr marL="4318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300"/>
                        <a:buFont typeface="Arial" pitchFamily="34" charset="0"/>
                        <a:buChar char="•"/>
                      </a:pPr>
                      <a:r>
                        <a:rPr lang="en-US" sz="1300" baseline="0" dirty="0" smtClean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</a:t>
                      </a:r>
                      <a:r>
                        <a:rPr lang="en" sz="1300" baseline="0" dirty="0" smtClean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 also provides an ecological balance sheet for each country. </a:t>
                      </a:r>
                      <a:endParaRPr sz="1300" dirty="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</a:tr>
              <a:tr h="1656475">
                <a:tc>
                  <a:txBody>
                    <a:bodyPr/>
                    <a:lstStyle/>
                    <a:p>
                      <a:pPr marL="0" marR="419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dirty="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points</a:t>
                      </a:r>
                      <a:endParaRPr sz="1300" b="1" dirty="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 b="1" dirty="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 Watch this video:</a:t>
                      </a:r>
                      <a:endParaRPr sz="13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sng" dirty="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        </a:ext>
                            </a:extLst>
                          </a:hlinkClick>
                        </a:rPr>
                        <a:t>UAE Ecological Footprint Animation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419100" lvl="0" indent="-31115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300"/>
                        <a:buFont typeface="Open Sans"/>
                        <a:buAutoNum type="arabicPeriod"/>
                      </a:pPr>
                      <a:r>
                        <a:rPr lang="en" sz="1300" dirty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 3  new habits you can adopt to help reduce your carbon/ ecological footprint</a:t>
                      </a:r>
                      <a:r>
                        <a:rPr lang="en" sz="1300" dirty="0" smtClean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r>
                        <a:rPr lang="en" sz="1400" baseline="0" dirty="0">
                          <a:solidFill>
                            <a:srgbClr val="000000"/>
                          </a:solidFill>
                          <a:latin typeface="Arial"/>
                          <a:ea typeface="Open Sans"/>
                          <a:cs typeface="Arial"/>
                          <a:sym typeface="Arial"/>
                        </a:rPr>
                        <a:t> </a:t>
                      </a:r>
                      <a:endParaRPr lang="en" sz="1400" baseline="0" dirty="0" smtClean="0">
                        <a:solidFill>
                          <a:srgbClr val="000000"/>
                        </a:solidFill>
                        <a:latin typeface="Arial"/>
                        <a:ea typeface="Open Sans"/>
                        <a:cs typeface="Arial"/>
                        <a:sym typeface="Arial"/>
                      </a:endParaRPr>
                    </a:p>
                    <a:p>
                      <a:pPr marL="431800" marR="419100" lvl="0" indent="-28575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300"/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ea typeface="Open Sans"/>
                          <a:cs typeface="Arial"/>
                          <a:sym typeface="Arial"/>
                        </a:rPr>
                        <a:t>C</a:t>
                      </a:r>
                      <a:r>
                        <a:rPr lang="en" sz="1400" baseline="0" dirty="0" smtClean="0">
                          <a:solidFill>
                            <a:srgbClr val="000000"/>
                          </a:solidFill>
                          <a:latin typeface="Arial"/>
                          <a:ea typeface="Open Sans"/>
                          <a:cs typeface="Arial"/>
                          <a:sym typeface="Arial"/>
                        </a:rPr>
                        <a:t>omsuming fuel imported products, </a:t>
                      </a:r>
                    </a:p>
                    <a:p>
                      <a:pPr marL="431800" marR="419100" lvl="0" indent="-28575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300"/>
                        <a:buFont typeface="Arial" pitchFamily="34" charset="0"/>
                        <a:buChar char="•"/>
                      </a:pPr>
                      <a:r>
                        <a:rPr lang="en" sz="1400" baseline="0" dirty="0" smtClean="0">
                          <a:solidFill>
                            <a:srgbClr val="000000"/>
                          </a:solidFill>
                          <a:latin typeface="Arial"/>
                          <a:ea typeface="Open Sans"/>
                          <a:cs typeface="Arial"/>
                          <a:sym typeface="Arial"/>
                        </a:rPr>
                        <a:t>More use of public transport as compared to private transport,</a:t>
                      </a:r>
                    </a:p>
                    <a:p>
                      <a:pPr marL="431800" marR="419100" lvl="0" indent="-28575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300"/>
                        <a:buFont typeface="Arial" pitchFamily="34" charset="0"/>
                        <a:buChar char="•"/>
                      </a:pPr>
                      <a:r>
                        <a:rPr lang="en" sz="1400" baseline="0" dirty="0" smtClean="0">
                          <a:solidFill>
                            <a:srgbClr val="000000"/>
                          </a:solidFill>
                          <a:latin typeface="Arial"/>
                          <a:ea typeface="Open Sans"/>
                          <a:cs typeface="Arial"/>
                          <a:sym typeface="Arial"/>
                        </a:rPr>
                        <a:t>Carry out afforestration in areas were there are trees </a:t>
                      </a:r>
                      <a:endParaRPr lang="en" sz="1300" dirty="0" smtClean="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78" name="Google Shape;78;gbd7d641a69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0275" y="250200"/>
            <a:ext cx="369400" cy="59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7353d32b4_0_285"/>
          <p:cNvSpPr/>
          <p:nvPr/>
        </p:nvSpPr>
        <p:spPr>
          <a:xfrm>
            <a:off x="112900" y="96850"/>
            <a:ext cx="8949000" cy="882600"/>
          </a:xfrm>
          <a:prstGeom prst="doubleWave">
            <a:avLst>
              <a:gd name="adj1" fmla="val 6250"/>
              <a:gd name="adj2" fmla="val -379"/>
            </a:avLst>
          </a:prstGeom>
          <a:solidFill>
            <a:srgbClr val="A2C4C9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a7353d32b4_0_285"/>
          <p:cNvSpPr txBox="1">
            <a:spLocks noGrp="1"/>
          </p:cNvSpPr>
          <p:nvPr>
            <p:ph type="ctrTitle"/>
          </p:nvPr>
        </p:nvSpPr>
        <p:spPr>
          <a:xfrm>
            <a:off x="419625" y="350200"/>
            <a:ext cx="8077200" cy="372600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latin typeface="Comfortaa"/>
                <a:ea typeface="Comfortaa"/>
                <a:cs typeface="Comfortaa"/>
                <a:sym typeface="Comfortaa"/>
              </a:rPr>
              <a:t>Personal Ecological Footprint</a:t>
            </a:r>
            <a:endParaRPr sz="12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" name="Google Shape;85;ga7353d32b4_0_285"/>
          <p:cNvSpPr txBox="1"/>
          <p:nvPr/>
        </p:nvSpPr>
        <p:spPr>
          <a:xfrm>
            <a:off x="112900" y="1025700"/>
            <a:ext cx="8949000" cy="40497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 to </a:t>
            </a:r>
            <a:r>
              <a:rPr lang="en" sz="1200" u="sng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http://www.footprintcalculator.org/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Click the "Take The First Step" button to start the Ecological Footprint quiz.</a:t>
            </a:r>
            <a:endParaRPr sz="1200"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6" name="Google Shape;86;ga7353d32b4_0_285"/>
          <p:cNvSpPr txBox="1"/>
          <p:nvPr/>
        </p:nvSpPr>
        <p:spPr>
          <a:xfrm rot="-5400000">
            <a:off x="-370950" y="467800"/>
            <a:ext cx="101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ga7353d32b4_0_285"/>
          <p:cNvSpPr txBox="1"/>
          <p:nvPr/>
        </p:nvSpPr>
        <p:spPr>
          <a:xfrm>
            <a:off x="8361175" y="289400"/>
            <a:ext cx="5679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Image from PNGkey</a:t>
            </a:r>
            <a:endParaRPr sz="700"/>
          </a:p>
        </p:txBody>
      </p:sp>
      <p:sp>
        <p:nvSpPr>
          <p:cNvPr id="88" name="Google Shape;88;ga7353d32b4_0_285"/>
          <p:cNvSpPr txBox="1"/>
          <p:nvPr/>
        </p:nvSpPr>
        <p:spPr>
          <a:xfrm>
            <a:off x="334925" y="210675"/>
            <a:ext cx="762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#4</a:t>
            </a:r>
            <a:endParaRPr sz="2600"/>
          </a:p>
        </p:txBody>
      </p:sp>
      <p:graphicFrame>
        <p:nvGraphicFramePr>
          <p:cNvPr id="89" name="Google Shape;89;ga7353d32b4_0_285"/>
          <p:cNvGraphicFramePr/>
          <p:nvPr>
            <p:extLst>
              <p:ext uri="{D42A27DB-BD31-4B8C-83A1-F6EECF244321}">
                <p14:modId xmlns:p14="http://schemas.microsoft.com/office/powerpoint/2010/main" val="1241641885"/>
              </p:ext>
            </p:extLst>
          </p:nvPr>
        </p:nvGraphicFramePr>
        <p:xfrm>
          <a:off x="185800" y="1583550"/>
          <a:ext cx="8825775" cy="3318750"/>
        </p:xfrm>
        <a:graphic>
          <a:graphicData uri="http://schemas.openxmlformats.org/drawingml/2006/table">
            <a:tbl>
              <a:tblPr>
                <a:noFill/>
                <a:tableStyleId>{6D6B0A65-25AD-4272-A9D9-F53C168DD214}</a:tableStyleId>
              </a:tblPr>
              <a:tblGrid>
                <a:gridCol w="2594975"/>
                <a:gridCol w="6230800"/>
              </a:tblGrid>
              <a:tr h="67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 What is your Earth Overshoot Day? </a:t>
                      </a:r>
                      <a:endParaRPr sz="12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pts</a:t>
                      </a:r>
                      <a:endParaRPr sz="1200" b="1" dirty="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24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April 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1068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 How many Earths would be required if everyone in the world lived in a similar fashion? 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pts</a:t>
                      </a:r>
                      <a:endParaRPr sz="1200" b="1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3.2 earths</a:t>
                      </a:r>
                      <a:r>
                        <a:rPr lang="en-US" baseline="0" dirty="0" smtClean="0"/>
                        <a:t> 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1352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 What is your Ecological Footprint, your Carbon Footprint, and your Carbon Footprint Percentage? 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pts</a:t>
                      </a:r>
                      <a:endParaRPr sz="1200" b="1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Ecological footprint</a:t>
                      </a:r>
                      <a:r>
                        <a:rPr lang="en-US" baseline="0" dirty="0" smtClean="0"/>
                        <a:t> is 5.5 gha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aseline="0" dirty="0" smtClean="0"/>
                        <a:t>Carbon footprint is 7.9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aseline="0" dirty="0" smtClean="0"/>
                        <a:t>Carbon footprint is 49%</a:t>
                      </a:r>
                      <a:endParaRPr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0" name="Google Shape;90;ga7353d32b4_0_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0091" y="257650"/>
            <a:ext cx="386734" cy="6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9e4194c07_0_44"/>
          <p:cNvSpPr txBox="1">
            <a:spLocks noGrp="1"/>
          </p:cNvSpPr>
          <p:nvPr>
            <p:ph type="title"/>
          </p:nvPr>
        </p:nvSpPr>
        <p:spPr>
          <a:xfrm>
            <a:off x="232650" y="249975"/>
            <a:ext cx="86787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600">
                <a:latin typeface="Comfortaa"/>
                <a:ea typeface="Comfortaa"/>
                <a:cs typeface="Comfortaa"/>
                <a:sym typeface="Comfortaa"/>
              </a:rPr>
              <a:t>#5 Ecological Footprint Analysis Questions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g99e4194c07_0_44"/>
          <p:cNvSpPr txBox="1"/>
          <p:nvPr/>
        </p:nvSpPr>
        <p:spPr>
          <a:xfrm>
            <a:off x="670900" y="3180525"/>
            <a:ext cx="71562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" name="Google Shape;97;g99e4194c07_0_44"/>
          <p:cNvGraphicFramePr/>
          <p:nvPr>
            <p:extLst>
              <p:ext uri="{D42A27DB-BD31-4B8C-83A1-F6EECF244321}">
                <p14:modId xmlns:p14="http://schemas.microsoft.com/office/powerpoint/2010/main" val="1834080057"/>
              </p:ext>
            </p:extLst>
          </p:nvPr>
        </p:nvGraphicFramePr>
        <p:xfrm>
          <a:off x="190500" y="984175"/>
          <a:ext cx="8217050" cy="3735300"/>
        </p:xfrm>
        <a:graphic>
          <a:graphicData uri="http://schemas.openxmlformats.org/drawingml/2006/table">
            <a:tbl>
              <a:tblPr>
                <a:noFill/>
                <a:tableStyleId>{B9DB5391-ACF9-4F0B-B1FB-94AFF44A0F76}</a:tableStyleId>
              </a:tblPr>
              <a:tblGrid>
                <a:gridCol w="2520575"/>
                <a:gridCol w="5696475"/>
              </a:tblGrid>
              <a:tr h="373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dirty="0">
                          <a:solidFill>
                            <a:srgbClr val="980000"/>
                          </a:solidFill>
                        </a:rPr>
                        <a:t>Answer in complete sentences.</a:t>
                      </a:r>
                      <a:endParaRPr sz="1300" b="1" dirty="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dirty="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b="1" dirty="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r>
                        <a:rPr lang="en" sz="1300" b="1" u="none" strike="noStrike" cap="none" dirty="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points</a:t>
                      </a:r>
                      <a:endParaRPr sz="1300" b="1" u="none" strike="noStrike" cap="none" dirty="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dirty="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 Identify a proposed </a:t>
                      </a:r>
                      <a:r>
                        <a:rPr lang="en" sz="1300" b="1" dirty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personal action</a:t>
                      </a:r>
                      <a:r>
                        <a:rPr lang="en" sz="1300" dirty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reducing your footprint in terms of food, energy, or transportation. </a:t>
                      </a:r>
                      <a:endParaRPr sz="1300" dirty="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example, you could reduce your food footprint by eating more local foods or fresh foods.</a:t>
                      </a:r>
                      <a:endParaRPr sz="12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itchFamily="34" charset="0"/>
                        <a:buChar char="•"/>
                      </a:pPr>
                      <a:r>
                        <a:rPr lang="en-US" sz="1400" u="none" strike="noStrike" cap="none" dirty="0" smtClean="0"/>
                        <a:t>Using more renewable energy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itchFamily="34" charset="0"/>
                        <a:buChar char="•"/>
                      </a:pPr>
                      <a:r>
                        <a:rPr lang="en-US" sz="1400" u="none" strike="noStrike" cap="none" dirty="0" smtClean="0"/>
                        <a:t>Take</a:t>
                      </a:r>
                      <a:r>
                        <a:rPr lang="en-US" sz="1400" u="none" strike="noStrike" cap="none" baseline="0" dirty="0" smtClean="0"/>
                        <a:t>, transit, bicycle or walk instead of driving private cars once a week.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8" name="Google Shape;98;g99e4194c07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4830" y="119825"/>
            <a:ext cx="456619" cy="738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99e4194c07_0_44"/>
          <p:cNvSpPr txBox="1"/>
          <p:nvPr/>
        </p:nvSpPr>
        <p:spPr>
          <a:xfrm>
            <a:off x="8305922" y="858700"/>
            <a:ext cx="8997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Image from PNGkey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7353d32b4_0_239"/>
          <p:cNvSpPr txBox="1">
            <a:spLocks noGrp="1"/>
          </p:cNvSpPr>
          <p:nvPr>
            <p:ph type="title"/>
          </p:nvPr>
        </p:nvSpPr>
        <p:spPr>
          <a:xfrm>
            <a:off x="232650" y="249975"/>
            <a:ext cx="86787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600">
                <a:latin typeface="Comfortaa"/>
                <a:ea typeface="Comfortaa"/>
                <a:cs typeface="Comfortaa"/>
                <a:sym typeface="Comfortaa"/>
              </a:rPr>
              <a:t>#6 Ecological Footprint Analysis Questions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ga7353d32b4_0_239"/>
          <p:cNvSpPr txBox="1"/>
          <p:nvPr/>
        </p:nvSpPr>
        <p:spPr>
          <a:xfrm>
            <a:off x="670900" y="3180525"/>
            <a:ext cx="71562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" name="Google Shape;106;ga7353d32b4_0_239"/>
          <p:cNvGraphicFramePr/>
          <p:nvPr>
            <p:extLst>
              <p:ext uri="{D42A27DB-BD31-4B8C-83A1-F6EECF244321}">
                <p14:modId xmlns:p14="http://schemas.microsoft.com/office/powerpoint/2010/main" val="3537727833"/>
              </p:ext>
            </p:extLst>
          </p:nvPr>
        </p:nvGraphicFramePr>
        <p:xfrm>
          <a:off x="156350" y="1052150"/>
          <a:ext cx="8228375" cy="3993540"/>
        </p:xfrm>
        <a:graphic>
          <a:graphicData uri="http://schemas.openxmlformats.org/drawingml/2006/table">
            <a:tbl>
              <a:tblPr>
                <a:noFill/>
                <a:tableStyleId>{B9DB5391-ACF9-4F0B-B1FB-94AFF44A0F76}</a:tableStyleId>
              </a:tblPr>
              <a:tblGrid>
                <a:gridCol w="2713050"/>
                <a:gridCol w="5515325"/>
              </a:tblGrid>
              <a:tr h="189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points</a:t>
                      </a:r>
                      <a:endParaRPr sz="1300" b="1" dirty="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 Suggest a change at the community, state, or national level that could make it easier to reduce your footprint.</a:t>
                      </a:r>
                      <a:endParaRPr sz="1300" dirty="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endParaRPr sz="1300" dirty="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dirty="0" smtClean="0"/>
                        <a:t>Smart urban planning for town.</a:t>
                      </a:r>
                      <a:r>
                        <a:rPr lang="en-US" baseline="0" dirty="0" smtClean="0"/>
                        <a:t> This is because more people are expected to migrate and settle in towns. 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1870650">
                <a:tc>
                  <a:txBody>
                    <a:bodyPr/>
                    <a:lstStyle/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points</a:t>
                      </a:r>
                      <a:endParaRPr sz="1300" b="1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 Describe barriers to achieving the change.</a:t>
                      </a:r>
                      <a:endParaRPr sz="1300" b="1" u="none" strike="noStrike" cap="none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 smtClean="0"/>
                        <a:t>Cost</a:t>
                      </a:r>
                      <a:r>
                        <a:rPr lang="en-US" sz="1400" u="none" strike="noStrike" cap="none" baseline="0" dirty="0" smtClean="0"/>
                        <a:t> of implementing changes to cities. To establish smart cities is expensive as they require complex infrastructure. Some of the metropolitan areas cities have poor infrastructure and repressing them is costly.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baseline="0" dirty="0" smtClean="0"/>
                        <a:t>Engaging the community may be challenging as smart cities require smart citizens. The technology used in smart cities may be challenging to the society and thus can experience resistance.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baseline="0" dirty="0" smtClean="0"/>
                        <a:t>Security is a big concern due to the threat of hawkers who can break into the systems and bring the cities to stand still.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07" name="Google Shape;107;ga7353d32b4_0_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4725" y="125000"/>
            <a:ext cx="450325" cy="7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a7353d32b4_0_239"/>
          <p:cNvSpPr txBox="1"/>
          <p:nvPr/>
        </p:nvSpPr>
        <p:spPr>
          <a:xfrm>
            <a:off x="8283150" y="898425"/>
            <a:ext cx="7998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</a:rPr>
              <a:t>Image from PNGkey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09" name="Google Shape;109;ga7353d32b4_0_239"/>
          <p:cNvSpPr txBox="1"/>
          <p:nvPr/>
        </p:nvSpPr>
        <p:spPr>
          <a:xfrm>
            <a:off x="215150" y="704650"/>
            <a:ext cx="24921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980000"/>
                </a:solidFill>
              </a:rPr>
              <a:t>Answer in complete sentences.</a:t>
            </a:r>
            <a:endParaRPr sz="1100" b="1">
              <a:solidFill>
                <a:srgbClr val="98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7353d32b4_0_245"/>
          <p:cNvSpPr txBox="1">
            <a:spLocks noGrp="1"/>
          </p:cNvSpPr>
          <p:nvPr>
            <p:ph type="title"/>
          </p:nvPr>
        </p:nvSpPr>
        <p:spPr>
          <a:xfrm>
            <a:off x="232650" y="249975"/>
            <a:ext cx="86787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600">
                <a:latin typeface="Comfortaa"/>
                <a:ea typeface="Comfortaa"/>
                <a:cs typeface="Comfortaa"/>
                <a:sym typeface="Comfortaa"/>
              </a:rPr>
              <a:t>#7 Ecological Footprint Analysis Questions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ga7353d32b4_0_245"/>
          <p:cNvSpPr txBox="1"/>
          <p:nvPr/>
        </p:nvSpPr>
        <p:spPr>
          <a:xfrm>
            <a:off x="670900" y="3180525"/>
            <a:ext cx="71562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6" name="Google Shape;116;ga7353d32b4_0_245"/>
          <p:cNvGraphicFramePr/>
          <p:nvPr>
            <p:extLst>
              <p:ext uri="{D42A27DB-BD31-4B8C-83A1-F6EECF244321}">
                <p14:modId xmlns:p14="http://schemas.microsoft.com/office/powerpoint/2010/main" val="4071283218"/>
              </p:ext>
            </p:extLst>
          </p:nvPr>
        </p:nvGraphicFramePr>
        <p:xfrm>
          <a:off x="166900" y="1052825"/>
          <a:ext cx="8215350" cy="3761100"/>
        </p:xfrm>
        <a:graphic>
          <a:graphicData uri="http://schemas.openxmlformats.org/drawingml/2006/table">
            <a:tbl>
              <a:tblPr>
                <a:noFill/>
                <a:tableStyleId>{B9DB5391-ACF9-4F0B-B1FB-94AFF44A0F76}</a:tableStyleId>
              </a:tblPr>
              <a:tblGrid>
                <a:gridCol w="2941075"/>
                <a:gridCol w="5274275"/>
              </a:tblGrid>
              <a:tr h="1890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points</a:t>
                      </a:r>
                      <a:endParaRPr sz="1300" b="1" dirty="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 Describe ways you and other students can advocate for the change.</a:t>
                      </a:r>
                      <a:endParaRPr sz="1300" dirty="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endParaRPr sz="1300" dirty="0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itchFamily="34" charset="0"/>
                        <a:buChar char="•"/>
                      </a:pPr>
                      <a:r>
                        <a:rPr lang="en-US" sz="1400" u="none" strike="noStrike" cap="none" dirty="0" smtClean="0"/>
                        <a:t>Engaging</a:t>
                      </a:r>
                      <a:r>
                        <a:rPr lang="en-US" sz="1400" u="none" strike="noStrike" cap="none" baseline="0" dirty="0" smtClean="0"/>
                        <a:t> innovators to participate in creating the cities. These may include the business people, municipal agencies and individuals who are willing and able to support the project.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itchFamily="34" charset="0"/>
                        <a:buChar char="•"/>
                      </a:pPr>
                      <a:r>
                        <a:rPr lang="en-US" sz="1400" u="none" strike="noStrike" cap="none" baseline="0" dirty="0" smtClean="0"/>
                        <a:t>Modernizing infrastructure in the cities will enhance expansion of the cities and the ecosystems.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</a:tr>
              <a:tr h="1870650">
                <a:tc>
                  <a:txBody>
                    <a:bodyPr/>
                    <a:lstStyle/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points</a:t>
                      </a:r>
                      <a:endParaRPr sz="1300" b="1" dirty="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419100" lvl="0" indent="0" algn="l" rtl="0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" sz="1300" dirty="0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 What steps will you commit to as a citizen involved in shaping policies.</a:t>
                      </a:r>
                      <a:endParaRPr sz="1300" b="1" u="none" strike="noStrike" cap="none" dirty="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 smtClean="0"/>
                        <a:t>Policy formulation and implementation stages.</a:t>
                      </a:r>
                      <a:r>
                        <a:rPr lang="en-US" sz="1400" u="none" strike="noStrike" cap="none" baseline="0" dirty="0" smtClean="0"/>
                        <a:t> These stages allows the public to give their inputs in the policy making process. In the implementation stage, citizens </a:t>
                      </a:r>
                      <a:r>
                        <a:rPr lang="en-US" sz="1400" u="none" strike="noStrike" cap="none" baseline="0" smtClean="0"/>
                        <a:t>give the </a:t>
                      </a:r>
                      <a:r>
                        <a:rPr lang="en-US" sz="1400" u="none" strike="noStrike" cap="none" baseline="0" dirty="0" smtClean="0"/>
                        <a:t>required human resources.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17" name="Google Shape;117;ga7353d32b4_0_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262" y="143600"/>
            <a:ext cx="452775" cy="73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a7353d32b4_0_245"/>
          <p:cNvSpPr txBox="1"/>
          <p:nvPr/>
        </p:nvSpPr>
        <p:spPr>
          <a:xfrm>
            <a:off x="8169600" y="876250"/>
            <a:ext cx="9744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</a:rPr>
              <a:t>Image from PNGkey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19" name="Google Shape;119;ga7353d32b4_0_245"/>
          <p:cNvSpPr txBox="1"/>
          <p:nvPr/>
        </p:nvSpPr>
        <p:spPr>
          <a:xfrm>
            <a:off x="237900" y="688625"/>
            <a:ext cx="27198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980000"/>
                </a:solidFill>
              </a:rPr>
              <a:t>Answer in complete sentences.</a:t>
            </a:r>
            <a:endParaRPr sz="1100" b="1">
              <a:solidFill>
                <a:srgbClr val="98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7353d32b4_0_180"/>
          <p:cNvSpPr/>
          <p:nvPr/>
        </p:nvSpPr>
        <p:spPr>
          <a:xfrm>
            <a:off x="112900" y="112900"/>
            <a:ext cx="8949000" cy="933900"/>
          </a:xfrm>
          <a:prstGeom prst="doubleWave">
            <a:avLst>
              <a:gd name="adj1" fmla="val 6250"/>
              <a:gd name="adj2" fmla="val 226"/>
            </a:avLst>
          </a:prstGeom>
          <a:solidFill>
            <a:srgbClr val="A2C4C9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a7353d32b4_0_180"/>
          <p:cNvSpPr txBox="1">
            <a:spLocks noGrp="1"/>
          </p:cNvSpPr>
          <p:nvPr>
            <p:ph type="ctrTitle"/>
          </p:nvPr>
        </p:nvSpPr>
        <p:spPr>
          <a:xfrm>
            <a:off x="533400" y="358600"/>
            <a:ext cx="8077200" cy="546300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latin typeface="Comfortaa"/>
                <a:ea typeface="Comfortaa"/>
                <a:cs typeface="Comfortaa"/>
                <a:sym typeface="Comfortaa"/>
              </a:rPr>
              <a:t>Personal Ecological Footprint</a:t>
            </a:r>
            <a:endParaRPr sz="24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6" name="Google Shape;126;ga7353d32b4_0_180"/>
          <p:cNvSpPr txBox="1"/>
          <p:nvPr/>
        </p:nvSpPr>
        <p:spPr>
          <a:xfrm rot="-5400000">
            <a:off x="-293200" y="441400"/>
            <a:ext cx="101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7" name="Google Shape;127;ga7353d32b4_0_180"/>
          <p:cNvSpPr/>
          <p:nvPr/>
        </p:nvSpPr>
        <p:spPr>
          <a:xfrm>
            <a:off x="77750" y="1114350"/>
            <a:ext cx="1583400" cy="38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74E1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Rubric</a:t>
            </a:r>
            <a:endParaRPr sz="16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128" name="Google Shape;128;ga7353d32b4_0_180"/>
          <p:cNvGraphicFramePr/>
          <p:nvPr/>
        </p:nvGraphicFramePr>
        <p:xfrm>
          <a:off x="79913" y="1628438"/>
          <a:ext cx="8984150" cy="3435710"/>
        </p:xfrm>
        <a:graphic>
          <a:graphicData uri="http://schemas.openxmlformats.org/drawingml/2006/table">
            <a:tbl>
              <a:tblPr>
                <a:noFill/>
                <a:tableStyleId>{E4FA78CF-5136-473F-A188-8D356A7A43CB}</a:tableStyleId>
              </a:tblPr>
              <a:tblGrid>
                <a:gridCol w="1583375"/>
                <a:gridCol w="6319250"/>
                <a:gridCol w="1081525"/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Scoring Guidelines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Points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</a:tr>
              <a:tr h="51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Pre-Activity: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Watch Videos and answered 2 questions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___/4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</a:tr>
              <a:tr h="51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Results: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Earth Overshoot Day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___/5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</a:tr>
              <a:tr h="51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Results: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Earths required.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___/5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</a:tr>
              <a:tr h="52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Results: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Ecological Footprint, Carbon Footprint, and Carbon Footprint Percentage?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___/5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</a:tr>
              <a:tr h="52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Analysis: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Answered all 5 questions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___/16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</a:tr>
              <a:tr h="439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Total: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___/35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91425" marB="91425" anchor="ctr">
                    <a:lnL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7F6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9" name="Google Shape;129;ga7353d32b4_0_180"/>
          <p:cNvSpPr txBox="1"/>
          <p:nvPr/>
        </p:nvSpPr>
        <p:spPr>
          <a:xfrm>
            <a:off x="283425" y="227050"/>
            <a:ext cx="8763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#8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823</Words>
  <Application>Microsoft Office PowerPoint</Application>
  <PresentationFormat>On-screen Show (16:9)</PresentationFormat>
  <Paragraphs>105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Architects Daughter</vt:lpstr>
      <vt:lpstr>Comfortaa</vt:lpstr>
      <vt:lpstr>Open Sans</vt:lpstr>
      <vt:lpstr>Playfair Display</vt:lpstr>
      <vt:lpstr>Bree Serif</vt:lpstr>
      <vt:lpstr>Cambria</vt:lpstr>
      <vt:lpstr>Simple Light</vt:lpstr>
      <vt:lpstr>PowerPoint Presentation</vt:lpstr>
      <vt:lpstr>Personal Ecological Footprint </vt:lpstr>
      <vt:lpstr>PowerPoint Presentation</vt:lpstr>
      <vt:lpstr>Personal Ecological Footprint </vt:lpstr>
      <vt:lpstr>#5 Ecological Footprint Analysis Questions</vt:lpstr>
      <vt:lpstr>#6 Ecological Footprint Analysis Questions</vt:lpstr>
      <vt:lpstr>#7 Ecological Footprint Analysis Questions</vt:lpstr>
      <vt:lpstr>Personal Ecological Footprint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asmith</dc:creator>
  <cp:lastModifiedBy>Windows User</cp:lastModifiedBy>
  <cp:revision>15</cp:revision>
  <dcterms:modified xsi:type="dcterms:W3CDTF">2021-04-01T15:23:10Z</dcterms:modified>
</cp:coreProperties>
</file>